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8" r:id="rId2"/>
    <p:sldId id="259" r:id="rId3"/>
    <p:sldId id="260" r:id="rId4"/>
    <p:sldId id="261" r:id="rId5"/>
    <p:sldId id="265" r:id="rId6"/>
    <p:sldId id="262" r:id="rId7"/>
    <p:sldId id="264" r:id="rId8"/>
    <p:sldId id="272" r:id="rId9"/>
    <p:sldId id="266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2" r:id="rId19"/>
    <p:sldId id="283" r:id="rId20"/>
    <p:sldId id="271" r:id="rId21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21" autoAdjust="0"/>
    <p:restoredTop sz="94660"/>
  </p:normalViewPr>
  <p:slideViewPr>
    <p:cSldViewPr snapToGrid="0">
      <p:cViewPr varScale="1">
        <p:scale>
          <a:sx n="89" d="100"/>
          <a:sy n="89" d="100"/>
        </p:scale>
        <p:origin x="55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2802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D62E987-7EBA-43A6-9FB1-518ACC0C001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2020/5/24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81CB75E-0C48-4433-BA77-C1F21AF9D86A}" type="datetime1">
              <a:rPr lang="zh-TW" altLang="en-US" smtClean="0"/>
              <a:pPr/>
              <a:t>2020/5/24</a:t>
            </a:fld>
            <a:endParaRPr lang="zh-TW" altLang="en-US" dirty="0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dirty="0"/>
              <a:t>按一下以編輯母片文字樣式</a:t>
            </a:r>
          </a:p>
          <a:p>
            <a:pPr lvl="1" rtl="0"/>
            <a:r>
              <a:rPr lang="zh-TW" altLang="en-US" dirty="0"/>
              <a:t>第二層</a:t>
            </a:r>
          </a:p>
          <a:p>
            <a:pPr lvl="2" rtl="0"/>
            <a:r>
              <a:rPr lang="zh-TW" altLang="en-US" dirty="0"/>
              <a:t>第三層</a:t>
            </a:r>
          </a:p>
          <a:p>
            <a:pPr lvl="3" rtl="0"/>
            <a:r>
              <a:rPr lang="zh-TW" altLang="en-US" dirty="0"/>
              <a:t>第四層</a:t>
            </a:r>
          </a:p>
          <a:p>
            <a:pPr lvl="4" rtl="0"/>
            <a:r>
              <a:rPr lang="zh-TW" altLang="en-US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ED491D0-8E1B-49C7-849B-A28568D94497}" type="slidenum">
              <a:rPr lang="en-US" altLang="zh-TW" smtClean="0"/>
              <a:pPr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TW" smtClean="0"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2906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smtClean="0"/>
              <a:t>按一下以編輯母片副標題樣式</a:t>
            </a:r>
            <a:endParaRPr lang="zh-TW" altLang="en-US" dirty="0"/>
          </a:p>
        </p:txBody>
      </p:sp>
      <p:sp>
        <p:nvSpPr>
          <p:cNvPr id="11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8B6B7473-3841-4310-A92D-45F4234A4D99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12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zh-TW" altLang="en-US" dirty="0"/>
          </a:p>
        </p:txBody>
      </p:sp>
      <p:sp>
        <p:nvSpPr>
          <p:cNvPr id="13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vert" rtlCol="0"/>
          <a:lstStyle/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8DA54F-09DA-40C7-94BF-F70C65D47277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vert"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vert" rtlCol="0"/>
          <a:lstStyle/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/>
          <a:p>
            <a:pPr rtl="0"/>
            <a:fld id="{D54919F1-24D0-4E1A-AA72-938259D33249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77D3FD-330B-4CB0-A3EC-FEEB68936716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24CB66F-0E05-4060-91FE-0E267F1F994D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5970C7-53D0-4037-A35C-F4391F0487AD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5BBE3D-E4A3-4F8C-BCBA-ACD3DFFAB02B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FB8FB9-2B89-4156-AF6D-5A83D34667E5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F16C17-67FC-4A0E-9E68-FB4A6B56BE55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4" name="文字預留位置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內容預留位置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19DB72-BD3B-4B47-903B-355F9C602C04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圖片預留位置 2" descr="要新增影像的空白預留位置。按一下預留位置，然後選取您要新增的影像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046D29-3F99-44FB-BAC5-ACDB7052D95D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TW" smtClean="0"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標題預留位置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dirty="0"/>
              <a:t>按一下以編輯母片文字樣式</a:t>
            </a:r>
          </a:p>
          <a:p>
            <a:pPr lvl="1" rtl="0"/>
            <a:r>
              <a:rPr lang="zh-TW" altLang="en-US" dirty="0"/>
              <a:t>第二層</a:t>
            </a:r>
          </a:p>
          <a:p>
            <a:pPr lvl="2" rtl="0"/>
            <a:r>
              <a:rPr lang="zh-TW" altLang="en-US" dirty="0"/>
              <a:t>第三層</a:t>
            </a:r>
          </a:p>
          <a:p>
            <a:pPr lvl="3" rtl="0"/>
            <a:r>
              <a:rPr lang="zh-TW" altLang="en-US" dirty="0"/>
              <a:t>第四層</a:t>
            </a:r>
          </a:p>
          <a:p>
            <a:pPr lvl="4" rtl="0"/>
            <a:r>
              <a:rPr lang="zh-TW" altLang="en-US" dirty="0"/>
              <a:t>第五層</a:t>
            </a:r>
          </a:p>
          <a:p>
            <a:pPr lvl="5" rtl="0"/>
            <a:r>
              <a:rPr lang="zh-TW" altLang="en-US" dirty="0"/>
              <a:t>第六</a:t>
            </a:r>
          </a:p>
          <a:p>
            <a:pPr lvl="6" rtl="0"/>
            <a:r>
              <a:rPr lang="zh-TW" altLang="en-US" dirty="0"/>
              <a:t>第七</a:t>
            </a:r>
          </a:p>
          <a:p>
            <a:pPr lvl="7" rtl="0"/>
            <a:r>
              <a:rPr lang="zh-TW" altLang="en-US" dirty="0"/>
              <a:t>第八</a:t>
            </a:r>
          </a:p>
          <a:p>
            <a:pPr lvl="8" rtl="0"/>
            <a:r>
              <a:rPr lang="zh-TW" altLang="en-US" dirty="0"/>
              <a:t>第九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E0AF6FD2-978B-430C-B5B2-ECD530D5B54F}" type="datetime1">
              <a:rPr lang="zh-TW" altLang="en-US" smtClean="0"/>
              <a:t>2020/5/24</a:t>
            </a:fld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D266BE7-899D-4075-917F-DBDE33B6B692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TW" altLang="en-US" dirty="0" smtClean="0"/>
              <a:t>台語辨識系統</a:t>
            </a:r>
            <a:r>
              <a:rPr lang="en-US" altLang="zh-TW" dirty="0" smtClean="0"/>
              <a:t>(CTC)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algn="r" rtl="0"/>
            <a:endParaRPr lang="en-US" altLang="zh-TW" dirty="0" smtClean="0"/>
          </a:p>
          <a:p>
            <a:pPr algn="r" rtl="0"/>
            <a:r>
              <a:rPr lang="en-US" altLang="zh-TW" dirty="0" smtClean="0"/>
              <a:t>108318103</a:t>
            </a:r>
            <a:r>
              <a:rPr lang="zh-TW" altLang="en-US" dirty="0" smtClean="0"/>
              <a:t> 張哲瑋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shell script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修改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xmlns="" id="{4B195D0C-05AF-46D6-8422-0C5EAFD1E795}"/>
              </a:ext>
            </a:extLst>
          </p:cNvPr>
          <p:cNvSpPr txBox="1">
            <a:spLocks/>
          </p:cNvSpPr>
          <p:nvPr/>
        </p:nvSpPr>
        <p:spPr bwMode="black">
          <a:xfrm>
            <a:off x="1063850" y="1608593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tx2"/>
                </a:solidFill>
              </a:rPr>
              <a:t>path.sh</a:t>
            </a:r>
            <a:r>
              <a:rPr lang="zh-TW" altLang="en-US" b="1" dirty="0" smtClean="0">
                <a:solidFill>
                  <a:schemeClr val="tx2"/>
                </a:solidFill>
              </a:rPr>
              <a:t> </a:t>
            </a:r>
            <a:r>
              <a:rPr lang="en-US" altLang="zh-TW" b="1" dirty="0" smtClean="0">
                <a:solidFill>
                  <a:schemeClr val="tx2"/>
                </a:solidFill>
              </a:rPr>
              <a:t>(</a:t>
            </a:r>
            <a:r>
              <a:rPr lang="zh-TW" altLang="en-US" b="1" dirty="0" smtClean="0">
                <a:solidFill>
                  <a:schemeClr val="tx2"/>
                </a:solidFill>
              </a:rPr>
              <a:t>改第一行</a:t>
            </a:r>
            <a:r>
              <a:rPr lang="en-US" altLang="zh-TW" b="1" dirty="0" smtClean="0">
                <a:solidFill>
                  <a:schemeClr val="tx2"/>
                </a:solidFill>
              </a:rPr>
              <a:t>)</a:t>
            </a:r>
            <a:endParaRPr lang="zh-TW" altLang="en-US" b="1" dirty="0">
              <a:solidFill>
                <a:schemeClr val="tx2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929" y="3364059"/>
            <a:ext cx="10636035" cy="161135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540000" y="3370238"/>
            <a:ext cx="965200" cy="197021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35923" y="3335328"/>
            <a:ext cx="9578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/>
              <a:t>/home/</a:t>
            </a:r>
            <a:r>
              <a:rPr lang="en-US" altLang="zh-TW" sz="1200" dirty="0" err="1"/>
              <a:t>kaldi</a:t>
            </a:r>
            <a:endParaRPr lang="zh-TW" altLang="en-US" sz="1200" dirty="0"/>
          </a:p>
        </p:txBody>
      </p:sp>
      <p:sp>
        <p:nvSpPr>
          <p:cNvPr id="13" name="圓角矩形 12"/>
          <p:cNvSpPr/>
          <p:nvPr/>
        </p:nvSpPr>
        <p:spPr>
          <a:xfrm>
            <a:off x="2487679" y="3335328"/>
            <a:ext cx="957891" cy="23193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7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shell script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修改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xmlns="" id="{836D78B2-DD02-4521-BD81-1FAFD58BFB9F}"/>
              </a:ext>
            </a:extLst>
          </p:cNvPr>
          <p:cNvSpPr txBox="1">
            <a:spLocks/>
          </p:cNvSpPr>
          <p:nvPr/>
        </p:nvSpPr>
        <p:spPr bwMode="black">
          <a:xfrm>
            <a:off x="1918818" y="1593127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tx2"/>
                </a:solidFill>
              </a:rPr>
              <a:t>cmd.sh</a:t>
            </a:r>
            <a:endParaRPr lang="zh-TW" altLang="en-US" b="1" dirty="0">
              <a:solidFill>
                <a:schemeClr val="tx2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6AF6F2E5-B085-41E7-8F5F-9786AC5F9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176" y="2678597"/>
            <a:ext cx="7189952" cy="407182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23923496-D189-426D-8AFF-615E5A43AE1E}"/>
              </a:ext>
            </a:extLst>
          </p:cNvPr>
          <p:cNvSpPr/>
          <p:nvPr/>
        </p:nvSpPr>
        <p:spPr>
          <a:xfrm>
            <a:off x="2536125" y="4098481"/>
            <a:ext cx="1807275" cy="392837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4740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shell script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修改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xmlns="" id="{21157AF7-AD6B-4D94-891A-3421AF2A74F9}"/>
              </a:ext>
            </a:extLst>
          </p:cNvPr>
          <p:cNvSpPr txBox="1">
            <a:spLocks/>
          </p:cNvSpPr>
          <p:nvPr/>
        </p:nvSpPr>
        <p:spPr bwMode="black">
          <a:xfrm>
            <a:off x="911507" y="1638204"/>
            <a:ext cx="1628636" cy="7824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tx2"/>
                </a:solidFill>
              </a:rPr>
              <a:t>run.sh</a:t>
            </a:r>
            <a:endParaRPr lang="zh-TW" altLang="en-US" b="1" dirty="0">
              <a:solidFill>
                <a:schemeClr val="tx2"/>
              </a:solidFill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65113FDE-30BF-4D6F-9C05-63C2170BFC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0160" y="2230428"/>
            <a:ext cx="5552579" cy="189222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7D5C8C53-9055-48E6-B49B-02C890CF9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507" y="4211143"/>
            <a:ext cx="9989547" cy="87490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C416C24B-CD44-4F61-A9BD-607C5E0E6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0161" y="5174538"/>
            <a:ext cx="4666130" cy="141556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xmlns="" id="{9E9C7F2E-E4B3-439E-8B2E-3160EAE885F6}"/>
              </a:ext>
            </a:extLst>
          </p:cNvPr>
          <p:cNvSpPr/>
          <p:nvPr/>
        </p:nvSpPr>
        <p:spPr>
          <a:xfrm>
            <a:off x="1280161" y="3121416"/>
            <a:ext cx="5661212" cy="1001233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3E522442-B22D-4B56-96C5-38AD39E01D99}"/>
              </a:ext>
            </a:extLst>
          </p:cNvPr>
          <p:cNvSpPr/>
          <p:nvPr/>
        </p:nvSpPr>
        <p:spPr>
          <a:xfrm>
            <a:off x="5731417" y="4687307"/>
            <a:ext cx="4127967" cy="408651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1ADACFA3-2504-4FC9-A067-DE0DE1C28377}"/>
              </a:ext>
            </a:extLst>
          </p:cNvPr>
          <p:cNvSpPr/>
          <p:nvPr/>
        </p:nvSpPr>
        <p:spPr>
          <a:xfrm>
            <a:off x="3159979" y="6233161"/>
            <a:ext cx="2006381" cy="356944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79F9AD5B-3809-47B4-9BAF-4B17313F02C4}"/>
              </a:ext>
            </a:extLst>
          </p:cNvPr>
          <p:cNvSpPr/>
          <p:nvPr/>
        </p:nvSpPr>
        <p:spPr>
          <a:xfrm>
            <a:off x="2171490" y="2141934"/>
            <a:ext cx="451076" cy="414824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箭號: 向下 13">
            <a:extLst>
              <a:ext uri="{FF2B5EF4-FFF2-40B4-BE49-F238E27FC236}">
                <a16:creationId xmlns:a16="http://schemas.microsoft.com/office/drawing/2014/main" xmlns="" id="{96B24BEF-3444-476C-8AB2-4E8A65334E2F}"/>
              </a:ext>
            </a:extLst>
          </p:cNvPr>
          <p:cNvSpPr/>
          <p:nvPr/>
        </p:nvSpPr>
        <p:spPr>
          <a:xfrm rot="16200000">
            <a:off x="3015514" y="2034380"/>
            <a:ext cx="228627" cy="632312"/>
          </a:xfrm>
          <a:prstGeom prst="downArrow">
            <a:avLst/>
          </a:prstGeom>
          <a:solidFill>
            <a:srgbClr val="FF0000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xmlns="" id="{28665E05-BF33-40F5-9D78-E9B136398E13}"/>
              </a:ext>
            </a:extLst>
          </p:cNvPr>
          <p:cNvSpPr txBox="1"/>
          <p:nvPr/>
        </p:nvSpPr>
        <p:spPr>
          <a:xfrm>
            <a:off x="3513896" y="2114016"/>
            <a:ext cx="5578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rgbClr val="FF0000"/>
                </a:solidFill>
              </a:rPr>
              <a:t>不用改，之後可改成</a:t>
            </a:r>
            <a:r>
              <a:rPr lang="en-US" altLang="zh-TW" sz="2400" b="1" dirty="0">
                <a:solidFill>
                  <a:srgbClr val="FF0000"/>
                </a:solidFill>
              </a:rPr>
              <a:t>7</a:t>
            </a:r>
            <a:r>
              <a:rPr lang="zh-TW" altLang="en-US" sz="2400" b="1" dirty="0">
                <a:solidFill>
                  <a:srgbClr val="FF0000"/>
                </a:solidFill>
              </a:rPr>
              <a:t>直接跑</a:t>
            </a:r>
            <a:r>
              <a:rPr lang="en-US" altLang="zh-TW" sz="2400" b="1" dirty="0">
                <a:solidFill>
                  <a:srgbClr val="FF0000"/>
                </a:solidFill>
              </a:rPr>
              <a:t>GPU</a:t>
            </a:r>
            <a:r>
              <a:rPr lang="zh-TW" altLang="en-US" sz="2400" b="1" dirty="0">
                <a:solidFill>
                  <a:srgbClr val="FF0000"/>
                </a:solidFill>
              </a:rPr>
              <a:t>的階段</a:t>
            </a:r>
          </a:p>
        </p:txBody>
      </p:sp>
    </p:spTree>
    <p:extLst>
      <p:ext uri="{BB962C8B-B14F-4D97-AF65-F5344CB8AC3E}">
        <p14:creationId xmlns:p14="http://schemas.microsoft.com/office/powerpoint/2010/main" val="2733454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shell script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修改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xmlns="" id="{4108C2BA-B2F5-4701-B26A-009EC6C6CB8E}"/>
              </a:ext>
            </a:extLst>
          </p:cNvPr>
          <p:cNvSpPr txBox="1">
            <a:spLocks/>
          </p:cNvSpPr>
          <p:nvPr/>
        </p:nvSpPr>
        <p:spPr bwMode="black">
          <a:xfrm>
            <a:off x="1071591" y="1407448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tx2"/>
                </a:solidFill>
                <a:latin typeface="Adobe Gothic Std B" pitchFamily="34" charset="-128"/>
                <a:ea typeface="Adobe Gothic Std B" pitchFamily="34" charset="-128"/>
              </a:rPr>
              <a:t>local/prepare_data.sh</a:t>
            </a:r>
            <a:endParaRPr lang="zh-TW" altLang="en-US" b="1" dirty="0">
              <a:solidFill>
                <a:schemeClr val="tx2"/>
              </a:solidFill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1280160" y="3529486"/>
            <a:ext cx="10043636" cy="3199828"/>
            <a:chOff x="192664" y="3670475"/>
            <a:chExt cx="12218628" cy="4007796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xmlns="" id="{B87A72D1-6F58-4044-906A-7850E7259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5153" y="3670475"/>
              <a:ext cx="12196139" cy="4007796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xmlns="" id="{84A64245-D40D-4B82-BAB1-4C61355C36D1}"/>
                </a:ext>
              </a:extLst>
            </p:cNvPr>
            <p:cNvSpPr/>
            <p:nvPr/>
          </p:nvSpPr>
          <p:spPr>
            <a:xfrm>
              <a:off x="215153" y="3793916"/>
              <a:ext cx="1750979" cy="304190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BA4515D0-3D91-4C64-BF7D-34DF3F1DD484}"/>
                </a:ext>
              </a:extLst>
            </p:cNvPr>
            <p:cNvSpPr/>
            <p:nvPr/>
          </p:nvSpPr>
          <p:spPr>
            <a:xfrm>
              <a:off x="10954488" y="4448687"/>
              <a:ext cx="1329447" cy="362943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A564FEE3-075D-44AB-B67A-61696E1D4A89}"/>
                </a:ext>
              </a:extLst>
            </p:cNvPr>
            <p:cNvSpPr/>
            <p:nvPr/>
          </p:nvSpPr>
          <p:spPr>
            <a:xfrm>
              <a:off x="192664" y="4772645"/>
              <a:ext cx="79160" cy="133243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xmlns="" id="{D98D967B-52DA-4828-A415-BEBE9B57E249}"/>
                </a:ext>
              </a:extLst>
            </p:cNvPr>
            <p:cNvSpPr/>
            <p:nvPr/>
          </p:nvSpPr>
          <p:spPr>
            <a:xfrm flipV="1">
              <a:off x="1709970" y="5438512"/>
              <a:ext cx="742545" cy="187223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xmlns="" id="{E30C5E34-28D5-48E0-B6E1-531E6D458C23}"/>
                </a:ext>
              </a:extLst>
            </p:cNvPr>
            <p:cNvSpPr/>
            <p:nvPr/>
          </p:nvSpPr>
          <p:spPr>
            <a:xfrm>
              <a:off x="215153" y="7395244"/>
              <a:ext cx="79160" cy="133243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xmlns="" id="{41B64940-20B4-4B7F-B114-90A46CD6D900}"/>
                </a:ext>
              </a:extLst>
            </p:cNvPr>
            <p:cNvSpPr/>
            <p:nvPr/>
          </p:nvSpPr>
          <p:spPr>
            <a:xfrm>
              <a:off x="11158456" y="7054991"/>
              <a:ext cx="1248697" cy="362943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xmlns="" id="{E5A2A672-33DF-404E-84C2-DEA24EBDD2AB}"/>
                </a:ext>
              </a:extLst>
            </p:cNvPr>
            <p:cNvSpPr/>
            <p:nvPr/>
          </p:nvSpPr>
          <p:spPr>
            <a:xfrm>
              <a:off x="215153" y="5741190"/>
              <a:ext cx="79160" cy="54239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6" name="群組 15"/>
          <p:cNvGrpSpPr/>
          <p:nvPr/>
        </p:nvGrpSpPr>
        <p:grpSpPr>
          <a:xfrm>
            <a:off x="1298646" y="2297878"/>
            <a:ext cx="1806706" cy="1157356"/>
            <a:chOff x="161479" y="2037911"/>
            <a:chExt cx="2237362" cy="1491575"/>
          </a:xfrm>
        </p:grpSpPr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xmlns="" id="{4E507E1A-277C-46FD-BEB4-29EA180D9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1479" y="2037911"/>
              <a:ext cx="2237362" cy="1491575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xmlns="" id="{54DF2B79-9555-440D-8BB5-7B574F2C3A8C}"/>
                </a:ext>
              </a:extLst>
            </p:cNvPr>
            <p:cNvSpPr/>
            <p:nvPr/>
          </p:nvSpPr>
          <p:spPr>
            <a:xfrm>
              <a:off x="161479" y="2979720"/>
              <a:ext cx="1848255" cy="549766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3452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shell script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修改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xmlns="" id="{F61E2559-49DB-4FC1-809B-68849E607499}"/>
              </a:ext>
            </a:extLst>
          </p:cNvPr>
          <p:cNvSpPr txBox="1">
            <a:spLocks/>
          </p:cNvSpPr>
          <p:nvPr/>
        </p:nvSpPr>
        <p:spPr bwMode="black">
          <a:xfrm>
            <a:off x="1457263" y="1746452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tx2"/>
                </a:solidFill>
                <a:latin typeface="Adobe Gothic Std B" pitchFamily="34" charset="-128"/>
                <a:ea typeface="Adobe Gothic Std B" pitchFamily="34" charset="-128"/>
              </a:rPr>
              <a:t>local/prepare_dict.sh</a:t>
            </a:r>
            <a:endParaRPr lang="zh-TW" altLang="en-US" b="1" dirty="0">
              <a:solidFill>
                <a:schemeClr val="tx2"/>
              </a:solidFill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2569916" y="2985247"/>
            <a:ext cx="4811504" cy="3556422"/>
            <a:chOff x="798785" y="1270422"/>
            <a:chExt cx="7086686" cy="5587578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xmlns="" id="{A70F2CBC-54ED-4128-A907-9018D2196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8785" y="1270422"/>
              <a:ext cx="7086686" cy="5587578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53AF4E9A-0DDD-420D-90DE-1CEC12BBB6CD}"/>
                </a:ext>
              </a:extLst>
            </p:cNvPr>
            <p:cNvSpPr/>
            <p:nvPr/>
          </p:nvSpPr>
          <p:spPr>
            <a:xfrm>
              <a:off x="3817425" y="4503487"/>
              <a:ext cx="2101594" cy="6191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59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shell script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修改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xmlns="" id="{2C50EAD1-7C07-4188-B0B8-CE42F93E92A3}"/>
              </a:ext>
            </a:extLst>
          </p:cNvPr>
          <p:cNvSpPr txBox="1">
            <a:spLocks/>
          </p:cNvSpPr>
          <p:nvPr/>
        </p:nvSpPr>
        <p:spPr bwMode="black">
          <a:xfrm>
            <a:off x="1280160" y="1828456"/>
            <a:ext cx="9479389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tx2"/>
                </a:solidFill>
                <a:latin typeface="Adobe Gothic Std B" pitchFamily="34" charset="-128"/>
                <a:ea typeface="Adobe Gothic Std B" pitchFamily="34" charset="-128"/>
              </a:rPr>
              <a:t>local/nnet3/run_ivector_common.sh</a:t>
            </a:r>
            <a:endParaRPr lang="zh-TW" altLang="en-US" b="1" dirty="0">
              <a:solidFill>
                <a:schemeClr val="tx2"/>
              </a:solidFill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2982376" y="2850776"/>
            <a:ext cx="4869304" cy="3465784"/>
            <a:chOff x="781653" y="1260466"/>
            <a:chExt cx="7044280" cy="5597534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xmlns="" id="{1DA536FE-D68C-4386-9400-49E8BCB282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1653" y="1260466"/>
              <a:ext cx="7044280" cy="5597534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xmlns="" id="{1342F7D6-D233-4176-8B46-5753A0B6F19D}"/>
                </a:ext>
              </a:extLst>
            </p:cNvPr>
            <p:cNvSpPr/>
            <p:nvPr/>
          </p:nvSpPr>
          <p:spPr>
            <a:xfrm>
              <a:off x="2529399" y="6140121"/>
              <a:ext cx="1069207" cy="329505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452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shell script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改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xmlns="" id="{2F8FE3DD-D0F1-4A55-BC05-8D294F518988}"/>
              </a:ext>
            </a:extLst>
          </p:cNvPr>
          <p:cNvSpPr txBox="1">
            <a:spLocks/>
          </p:cNvSpPr>
          <p:nvPr/>
        </p:nvSpPr>
        <p:spPr bwMode="black">
          <a:xfrm>
            <a:off x="1207298" y="1828456"/>
            <a:ext cx="9774356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tx2"/>
                </a:solidFill>
                <a:latin typeface="Adobe Gothic Std B" pitchFamily="34" charset="-128"/>
                <a:ea typeface="Adobe Gothic Std B" pitchFamily="34" charset="-128"/>
              </a:rPr>
              <a:t>local/chain/tuning/run_tdnn_1d.sh</a:t>
            </a:r>
            <a:endParaRPr lang="zh-TW" altLang="en-US" b="1" dirty="0">
              <a:solidFill>
                <a:schemeClr val="tx2"/>
              </a:solidFill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2640165" y="3052485"/>
            <a:ext cx="5499070" cy="2971798"/>
            <a:chOff x="677334" y="1248697"/>
            <a:chExt cx="10012302" cy="5609303"/>
          </a:xfrm>
        </p:grpSpPr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xmlns="" id="{06236FD5-139B-42D8-ADA6-BCFFDF210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7334" y="1248697"/>
              <a:ext cx="10012302" cy="5609303"/>
            </a:xfrm>
            <a:prstGeom prst="rect">
              <a:avLst/>
            </a:prstGeom>
          </p:spPr>
        </p:pic>
        <p:sp>
          <p:nvSpPr>
            <p:cNvPr id="11" name="矩形 10">
              <a:extLst>
                <a:ext uri="{FF2B5EF4-FFF2-40B4-BE49-F238E27FC236}">
                  <a16:creationId xmlns:a16="http://schemas.microsoft.com/office/drawing/2014/main" xmlns="" id="{DD490603-6C3F-43DA-BE4D-CF87C8FE634F}"/>
                </a:ext>
              </a:extLst>
            </p:cNvPr>
            <p:cNvSpPr/>
            <p:nvPr/>
          </p:nvSpPr>
          <p:spPr>
            <a:xfrm>
              <a:off x="677334" y="5525729"/>
              <a:ext cx="4887724" cy="648930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356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準備資料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除錯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xmlns="" id="{F0EE51B2-7D5F-4D1A-B2E5-9D5155E38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326" y="2208362"/>
            <a:ext cx="10694300" cy="3838755"/>
          </a:xfrm>
        </p:spPr>
        <p:txBody>
          <a:bodyPr>
            <a:normAutofit/>
          </a:bodyPr>
          <a:lstStyle/>
          <a:p>
            <a:r>
              <a:rPr lang="en-US" altLang="zh-TW" sz="2400" b="1" dirty="0">
                <a:solidFill>
                  <a:schemeClr val="tx2"/>
                </a:solidFill>
              </a:rPr>
              <a:t>lexicon.txt</a:t>
            </a:r>
            <a:r>
              <a:rPr lang="zh-TW" altLang="en-US" sz="2400" b="1" dirty="0">
                <a:solidFill>
                  <a:schemeClr val="tx2"/>
                </a:solidFill>
              </a:rPr>
              <a:t>最後一行</a:t>
            </a:r>
            <a:r>
              <a:rPr lang="en-US" altLang="zh-TW" sz="2400" b="1" dirty="0">
                <a:solidFill>
                  <a:schemeClr val="tx2"/>
                </a:solidFill>
              </a:rPr>
              <a:t>&lt;SIL&gt; SIL</a:t>
            </a:r>
            <a:r>
              <a:rPr lang="zh-TW" altLang="en-US" sz="2400" b="1" dirty="0">
                <a:solidFill>
                  <a:schemeClr val="tx2"/>
                </a:solidFill>
              </a:rPr>
              <a:t>刪掉 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endParaRPr lang="en-US" altLang="zh-TW" sz="2400" b="1" dirty="0">
              <a:solidFill>
                <a:schemeClr val="tx2"/>
              </a:solidFill>
            </a:endParaRPr>
          </a:p>
          <a:p>
            <a:endParaRPr lang="en-US" altLang="zh-TW" sz="100" b="1" dirty="0">
              <a:solidFill>
                <a:schemeClr val="tx2"/>
              </a:solidFill>
            </a:endParaRPr>
          </a:p>
          <a:p>
            <a:r>
              <a:rPr lang="en-US" altLang="zh-TW" sz="2400" b="1" dirty="0">
                <a:solidFill>
                  <a:schemeClr val="tx2"/>
                </a:solidFill>
              </a:rPr>
              <a:t>/</a:t>
            </a:r>
            <a:r>
              <a:rPr lang="en-US" altLang="zh-TW" sz="2400" b="1" dirty="0" smtClean="0">
                <a:solidFill>
                  <a:schemeClr val="tx2"/>
                </a:solidFill>
              </a:rPr>
              <a:t>home/kaldi/tools/kaldi_lm/train_lm.sh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r>
              <a:rPr lang="en-US" altLang="zh-TW" sz="2400" b="1" dirty="0" err="1" smtClean="0">
                <a:solidFill>
                  <a:schemeClr val="tx2"/>
                </a:solidFill>
              </a:rPr>
              <a:t>heldout_sent</a:t>
            </a:r>
            <a:r>
              <a:rPr lang="en-US" altLang="zh-TW" sz="2400" b="1" dirty="0" smtClean="0">
                <a:solidFill>
                  <a:schemeClr val="tx2"/>
                </a:solidFill>
              </a:rPr>
              <a:t>=10</a:t>
            </a:r>
            <a:endParaRPr lang="en-US" altLang="zh-TW" sz="2400" b="1" dirty="0">
              <a:solidFill>
                <a:schemeClr val="tx2"/>
              </a:solidFill>
            </a:endParaRPr>
          </a:p>
          <a:p>
            <a:r>
              <a:rPr lang="zh-TW" altLang="en-US" sz="2400" b="1" dirty="0" smtClean="0">
                <a:solidFill>
                  <a:schemeClr val="tx2"/>
                </a:solidFill>
              </a:rPr>
              <a:t>將</a:t>
            </a:r>
            <a:r>
              <a:rPr lang="en-US" altLang="zh-TW" sz="2400" b="1" dirty="0" smtClean="0">
                <a:solidFill>
                  <a:schemeClr val="tx2"/>
                </a:solidFill>
              </a:rPr>
              <a:t>10000</a:t>
            </a:r>
            <a:r>
              <a:rPr lang="zh-TW" altLang="en-US" sz="2400" b="1" dirty="0">
                <a:solidFill>
                  <a:schemeClr val="tx2"/>
                </a:solidFill>
              </a:rPr>
              <a:t>改成</a:t>
            </a:r>
            <a:r>
              <a:rPr lang="en-US" altLang="zh-TW" sz="2400" b="1" dirty="0" smtClean="0">
                <a:solidFill>
                  <a:schemeClr val="tx2"/>
                </a:solidFill>
              </a:rPr>
              <a:t>10</a:t>
            </a:r>
            <a:endParaRPr lang="zh-TW" altLang="en-US" sz="2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04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454" y="1884246"/>
            <a:ext cx="9266636" cy="4973754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198407" y="2251493"/>
            <a:ext cx="244990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將生成出的</a:t>
            </a:r>
            <a:r>
              <a:rPr lang="en-US" altLang="zh-TW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txt</a:t>
            </a:r>
            <a:r>
              <a:rPr lang="zh-TW" altLang="en-US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檔轉成</a:t>
            </a:r>
            <a:r>
              <a:rPr lang="en-US" altLang="zh-TW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csv</a:t>
            </a:r>
            <a:r>
              <a:rPr lang="zh-TW" altLang="en-US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檔，在經過排序就可以產生出本次作業的成果了，如右圖所示。</a:t>
            </a:r>
            <a:endParaRPr lang="en-US" altLang="zh-TW" sz="2000" dirty="0" smtClean="0">
              <a:solidFill>
                <a:schemeClr val="tx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2610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577" y="1914208"/>
            <a:ext cx="8084118" cy="475023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301923" y="2191109"/>
            <a:ext cx="305375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依照規定上傳致</a:t>
            </a:r>
            <a:r>
              <a:rPr lang="en-US" altLang="zh-TW" sz="2000" dirty="0" err="1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kaggle</a:t>
            </a:r>
            <a:r>
              <a:rPr lang="zh-TW" altLang="en-US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，我們的分數為</a:t>
            </a:r>
            <a:r>
              <a:rPr lang="en-US" altLang="zh-TW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4.64</a:t>
            </a:r>
            <a:r>
              <a:rPr lang="zh-TW" altLang="en-US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，排明</a:t>
            </a:r>
            <a:r>
              <a:rPr lang="en-US" altLang="zh-TW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32</a:t>
            </a:r>
            <a:r>
              <a:rPr lang="zh-TW" altLang="en-US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名，如右圖所示。</a:t>
            </a:r>
            <a:endParaRPr lang="en-US" altLang="zh-TW" sz="2000" smtClean="0">
              <a:solidFill>
                <a:schemeClr val="tx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000" dirty="0" smtClean="0">
              <a:solidFill>
                <a:schemeClr val="tx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本次作業是使用</a:t>
            </a:r>
            <a:r>
              <a:rPr lang="en-US" altLang="zh-TW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CPU</a:t>
            </a:r>
            <a:r>
              <a:rPr lang="zh-TW" altLang="en-US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來訓練，並非使用</a:t>
            </a:r>
            <a:r>
              <a:rPr lang="en-US" altLang="zh-TW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GPU</a:t>
            </a:r>
            <a:r>
              <a:rPr lang="zh-TW" altLang="en-US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，所以訓練出的結果較不優異，下次的作業是使用</a:t>
            </a:r>
            <a:r>
              <a:rPr lang="en-US" altLang="zh-TW" sz="2000" dirty="0" err="1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tensorflow</a:t>
            </a:r>
            <a:r>
              <a:rPr lang="zh-TW" altLang="en-US" sz="2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來作訓練，雖然步驟不會這麼煩雜，但訓練出來的成效，還是值得我們去比較的。</a:t>
            </a:r>
            <a:endParaRPr lang="en-US" altLang="zh-TW" sz="2000" dirty="0" smtClean="0">
              <a:solidFill>
                <a:schemeClr val="tx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000" dirty="0" smtClean="0">
              <a:solidFill>
                <a:schemeClr val="tx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18434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TW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準備資料</a:t>
            </a:r>
            <a:endParaRPr lang="en-US" altLang="zh-TW" sz="3000" dirty="0" smtClean="0">
              <a:solidFill>
                <a:schemeClr val="tx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主</a:t>
            </a:r>
            <a:r>
              <a:rPr lang="zh-TW" altLang="en-US" sz="3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程式準備</a:t>
            </a:r>
            <a:endParaRPr lang="en-US" altLang="zh-TW" sz="3000" dirty="0" smtClean="0">
              <a:solidFill>
                <a:schemeClr val="tx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  <a:endParaRPr lang="zh-TW" altLang="en-US" sz="3000" dirty="0">
              <a:solidFill>
                <a:schemeClr val="tx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9995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1379621" y="1716505"/>
            <a:ext cx="8823158" cy="338488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2687052" y="2406314"/>
            <a:ext cx="6208295" cy="1925053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lang="zh-TW" altLang="en-US" sz="6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667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下載資料集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472" y="1900480"/>
            <a:ext cx="7766082" cy="4879881"/>
          </a:xfrm>
          <a:prstGeom prst="rect">
            <a:avLst/>
          </a:prstGeom>
        </p:spPr>
      </p:pic>
      <p:sp>
        <p:nvSpPr>
          <p:cNvPr id="4" name="圓角矩形 3"/>
          <p:cNvSpPr/>
          <p:nvPr/>
        </p:nvSpPr>
        <p:spPr>
          <a:xfrm>
            <a:off x="5029200" y="6176513"/>
            <a:ext cx="2648309" cy="5003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6930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下載</a:t>
            </a:r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資料集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362" y="1905945"/>
            <a:ext cx="6952197" cy="4874934"/>
          </a:xfrm>
          <a:prstGeom prst="rect">
            <a:avLst/>
          </a:prstGeom>
        </p:spPr>
      </p:pic>
      <p:sp>
        <p:nvSpPr>
          <p:cNvPr id="6" name="圓角矩形 5"/>
          <p:cNvSpPr/>
          <p:nvPr/>
        </p:nvSpPr>
        <p:spPr>
          <a:xfrm>
            <a:off x="4244196" y="2527540"/>
            <a:ext cx="345057" cy="25879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圓角矩形 6"/>
          <p:cNvSpPr/>
          <p:nvPr/>
        </p:nvSpPr>
        <p:spPr>
          <a:xfrm>
            <a:off x="3663350" y="6268528"/>
            <a:ext cx="1124310" cy="39106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2525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 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創建資料夾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xmlns="" id="{781EAFC2-2EE9-4D28-8E01-FA3DFFBA7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69" y="2147382"/>
            <a:ext cx="11998853" cy="4019737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2958353" y="6285990"/>
            <a:ext cx="81354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</a:t>
            </a:r>
            <a:r>
              <a:rPr lang="en-US" altLang="zh-TW" sz="20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S5</a:t>
            </a:r>
            <a:r>
              <a:rPr lang="zh-TW" altLang="en-US" sz="20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下要再創一個資料夾</a:t>
            </a:r>
            <a:r>
              <a:rPr lang="en-US" altLang="zh-TW" sz="20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(lexicon)</a:t>
            </a:r>
            <a:r>
              <a:rPr lang="zh-TW" altLang="en-US" sz="20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，把</a:t>
            </a:r>
            <a:r>
              <a:rPr lang="en-US" altLang="zh-TW" sz="20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lexicon.txt</a:t>
            </a:r>
            <a:r>
              <a:rPr lang="zh-TW" altLang="en-US" sz="20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丟入</a:t>
            </a:r>
            <a:endParaRPr lang="zh-TW" altLang="en-US" sz="2000" b="1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4456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將音檔轉成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16K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23986" y="2034494"/>
            <a:ext cx="5308600" cy="914400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solidFill>
                  <a:schemeClr val="tx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generate_audio.sh</a:t>
            </a:r>
            <a:endParaRPr lang="zh-TW" altLang="en-US" sz="3200" dirty="0">
              <a:solidFill>
                <a:schemeClr val="tx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973" y="3101834"/>
            <a:ext cx="7286625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540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將</a:t>
            </a:r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音檔轉成</a:t>
            </a:r>
            <a:r>
              <a:rPr lang="en-US" altLang="zh-TW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16K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822649" y="2592158"/>
            <a:ext cx="2217917" cy="653859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訓練音</a:t>
            </a:r>
            <a:r>
              <a:rPr lang="zh-TW" altLang="en-US" sz="32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檔</a:t>
            </a:r>
            <a:endParaRPr lang="zh-TW" altLang="en-US" sz="3200" dirty="0">
              <a:solidFill>
                <a:schemeClr val="tx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" name="圓角矩形 25"/>
          <p:cNvSpPr/>
          <p:nvPr/>
        </p:nvSpPr>
        <p:spPr>
          <a:xfrm>
            <a:off x="2079943" y="3893574"/>
            <a:ext cx="1550954" cy="641256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 smtClean="0">
                <a:latin typeface="Comic Sans MS" pitchFamily="66" charset="0"/>
              </a:rPr>
              <a:t>train</a:t>
            </a:r>
            <a:endParaRPr lang="zh-TW" altLang="en-US" sz="2800" dirty="0">
              <a:latin typeface="Comic Sans MS" pitchFamily="66" charset="0"/>
            </a:endParaRPr>
          </a:p>
        </p:txBody>
      </p:sp>
      <p:sp>
        <p:nvSpPr>
          <p:cNvPr id="29" name="圓角矩形 28"/>
          <p:cNvSpPr/>
          <p:nvPr/>
        </p:nvSpPr>
        <p:spPr>
          <a:xfrm>
            <a:off x="755680" y="6010474"/>
            <a:ext cx="1434944" cy="641256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Comic Sans MS" pitchFamily="66" charset="0"/>
              </a:rPr>
              <a:t>1.wav</a:t>
            </a:r>
            <a:endParaRPr lang="zh-TW" altLang="en-US" sz="2800" dirty="0">
              <a:latin typeface="Comic Sans MS" pitchFamily="66" charset="0"/>
            </a:endParaRPr>
          </a:p>
        </p:txBody>
      </p:sp>
      <p:cxnSp>
        <p:nvCxnSpPr>
          <p:cNvPr id="30" name="直線單箭頭接點 29"/>
          <p:cNvCxnSpPr>
            <a:stCxn id="26" idx="2"/>
            <a:endCxn id="29" idx="0"/>
          </p:cNvCxnSpPr>
          <p:nvPr/>
        </p:nvCxnSpPr>
        <p:spPr>
          <a:xfrm flipH="1">
            <a:off x="1473152" y="4534830"/>
            <a:ext cx="1382268" cy="147564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9" name="圓角矩形 38"/>
          <p:cNvSpPr/>
          <p:nvPr/>
        </p:nvSpPr>
        <p:spPr>
          <a:xfrm>
            <a:off x="3142452" y="6010474"/>
            <a:ext cx="1673388" cy="641256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Comic Sans MS" pitchFamily="66" charset="0"/>
              </a:rPr>
              <a:t>3119.wav</a:t>
            </a:r>
            <a:endParaRPr lang="zh-TW" altLang="en-US" sz="2800" dirty="0">
              <a:latin typeface="Comic Sans MS" pitchFamily="66" charset="0"/>
            </a:endParaRPr>
          </a:p>
        </p:txBody>
      </p:sp>
      <p:cxnSp>
        <p:nvCxnSpPr>
          <p:cNvPr id="40" name="直線單箭頭接點 39"/>
          <p:cNvCxnSpPr>
            <a:stCxn id="26" idx="2"/>
            <a:endCxn id="39" idx="0"/>
          </p:cNvCxnSpPr>
          <p:nvPr/>
        </p:nvCxnSpPr>
        <p:spPr>
          <a:xfrm>
            <a:off x="2855420" y="4534830"/>
            <a:ext cx="1123726" cy="147564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1" name="文字方塊 40"/>
          <p:cNvSpPr txBox="1"/>
          <p:nvPr/>
        </p:nvSpPr>
        <p:spPr>
          <a:xfrm>
            <a:off x="2363044" y="6010474"/>
            <a:ext cx="635892" cy="483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 smtClean="0">
                <a:solidFill>
                  <a:schemeClr val="accent3">
                    <a:lumMod val="75000"/>
                  </a:schemeClr>
                </a:solidFill>
              </a:rPr>
              <a:t>…..</a:t>
            </a:r>
            <a:endParaRPr lang="zh-TW" altLang="en-US" sz="28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964711" y="2592158"/>
            <a:ext cx="2060217" cy="666356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</a:t>
            </a:r>
            <a:r>
              <a:rPr lang="zh-TW" altLang="en-US" sz="3200" dirty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試</a:t>
            </a:r>
            <a:r>
              <a:rPr lang="zh-TW" altLang="en-US" sz="3200" dirty="0" smtClean="0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音檔</a:t>
            </a:r>
            <a:endParaRPr lang="zh-TW" altLang="en-US" sz="3200" dirty="0">
              <a:solidFill>
                <a:schemeClr val="tx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5" name="圓角矩形 54"/>
          <p:cNvSpPr/>
          <p:nvPr/>
        </p:nvSpPr>
        <p:spPr>
          <a:xfrm>
            <a:off x="8229258" y="3893574"/>
            <a:ext cx="1550954" cy="641256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 smtClean="0">
                <a:latin typeface="Comic Sans MS" pitchFamily="66" charset="0"/>
              </a:rPr>
              <a:t>test</a:t>
            </a:r>
            <a:endParaRPr lang="zh-TW" altLang="en-US" sz="2800" dirty="0">
              <a:latin typeface="Comic Sans MS" pitchFamily="66" charset="0"/>
            </a:endParaRPr>
          </a:p>
        </p:txBody>
      </p:sp>
      <p:sp>
        <p:nvSpPr>
          <p:cNvPr id="56" name="圓角矩形 55"/>
          <p:cNvSpPr/>
          <p:nvPr/>
        </p:nvSpPr>
        <p:spPr>
          <a:xfrm>
            <a:off x="6862131" y="6008276"/>
            <a:ext cx="1434944" cy="641256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Comic Sans MS" pitchFamily="66" charset="0"/>
              </a:rPr>
              <a:t>1.wav</a:t>
            </a:r>
            <a:endParaRPr lang="zh-TW" altLang="en-US" sz="2800" dirty="0">
              <a:latin typeface="Comic Sans MS" pitchFamily="66" charset="0"/>
            </a:endParaRPr>
          </a:p>
        </p:txBody>
      </p:sp>
      <p:cxnSp>
        <p:nvCxnSpPr>
          <p:cNvPr id="57" name="直線單箭頭接點 56"/>
          <p:cNvCxnSpPr>
            <a:stCxn id="55" idx="2"/>
            <a:endCxn id="56" idx="0"/>
          </p:cNvCxnSpPr>
          <p:nvPr/>
        </p:nvCxnSpPr>
        <p:spPr>
          <a:xfrm flipH="1">
            <a:off x="7579603" y="4534830"/>
            <a:ext cx="1425132" cy="14734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8" name="圓角矩形 57"/>
          <p:cNvSpPr/>
          <p:nvPr/>
        </p:nvSpPr>
        <p:spPr>
          <a:xfrm>
            <a:off x="9248903" y="6008276"/>
            <a:ext cx="1673388" cy="641256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Comic Sans MS" pitchFamily="66" charset="0"/>
              </a:rPr>
              <a:t>346.wav</a:t>
            </a:r>
            <a:endParaRPr lang="zh-TW" altLang="en-US" sz="2800" dirty="0">
              <a:latin typeface="Comic Sans MS" pitchFamily="66" charset="0"/>
            </a:endParaRPr>
          </a:p>
        </p:txBody>
      </p:sp>
      <p:cxnSp>
        <p:nvCxnSpPr>
          <p:cNvPr id="59" name="直線單箭頭接點 58"/>
          <p:cNvCxnSpPr>
            <a:stCxn id="55" idx="2"/>
            <a:endCxn id="58" idx="0"/>
          </p:cNvCxnSpPr>
          <p:nvPr/>
        </p:nvCxnSpPr>
        <p:spPr>
          <a:xfrm>
            <a:off x="9004735" y="4534830"/>
            <a:ext cx="1080862" cy="14734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0" name="文字方塊 59"/>
          <p:cNvSpPr txBox="1"/>
          <p:nvPr/>
        </p:nvSpPr>
        <p:spPr>
          <a:xfrm>
            <a:off x="8469495" y="6008276"/>
            <a:ext cx="635892" cy="483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 smtClean="0">
                <a:solidFill>
                  <a:schemeClr val="accent3">
                    <a:lumMod val="75000"/>
                  </a:schemeClr>
                </a:solidFill>
              </a:rPr>
              <a:t>…..</a:t>
            </a:r>
            <a:endParaRPr lang="zh-TW" altLang="en-US" sz="28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5" name="圓角矩形 64"/>
          <p:cNvSpPr/>
          <p:nvPr/>
        </p:nvSpPr>
        <p:spPr>
          <a:xfrm>
            <a:off x="5120934" y="2096761"/>
            <a:ext cx="1550954" cy="641256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 smtClean="0">
                <a:latin typeface="Comic Sans MS" pitchFamily="66" charset="0"/>
              </a:rPr>
              <a:t>S5</a:t>
            </a:r>
            <a:endParaRPr lang="zh-TW" altLang="en-US" sz="2800" dirty="0">
              <a:latin typeface="Comic Sans MS" pitchFamily="66" charset="0"/>
            </a:endParaRPr>
          </a:p>
        </p:txBody>
      </p:sp>
      <p:cxnSp>
        <p:nvCxnSpPr>
          <p:cNvPr id="66" name="直線單箭頭接點 65"/>
          <p:cNvCxnSpPr>
            <a:stCxn id="65" idx="2"/>
            <a:endCxn id="26" idx="0"/>
          </p:cNvCxnSpPr>
          <p:nvPr/>
        </p:nvCxnSpPr>
        <p:spPr>
          <a:xfrm flipH="1">
            <a:off x="2855420" y="2738017"/>
            <a:ext cx="3040991" cy="11555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9" name="直線單箭頭接點 68"/>
          <p:cNvCxnSpPr>
            <a:stCxn id="65" idx="2"/>
            <a:endCxn id="55" idx="0"/>
          </p:cNvCxnSpPr>
          <p:nvPr/>
        </p:nvCxnSpPr>
        <p:spPr>
          <a:xfrm>
            <a:off x="5896411" y="2738017"/>
            <a:ext cx="3108324" cy="11555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7" name="文字方塊 76"/>
          <p:cNvSpPr txBox="1"/>
          <p:nvPr/>
        </p:nvSpPr>
        <p:spPr>
          <a:xfrm>
            <a:off x="4506962" y="3893574"/>
            <a:ext cx="63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 smtClean="0">
                <a:solidFill>
                  <a:schemeClr val="bg1">
                    <a:lumMod val="50000"/>
                  </a:schemeClr>
                </a:solidFill>
              </a:rPr>
              <a:t>…..</a:t>
            </a:r>
            <a:endParaRPr lang="zh-TW" altLang="en-US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1" name="文字方塊 80"/>
          <p:cNvSpPr txBox="1"/>
          <p:nvPr/>
        </p:nvSpPr>
        <p:spPr>
          <a:xfrm>
            <a:off x="6426942" y="3893574"/>
            <a:ext cx="635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 smtClean="0">
                <a:solidFill>
                  <a:schemeClr val="bg1">
                    <a:lumMod val="50000"/>
                  </a:schemeClr>
                </a:solidFill>
              </a:rPr>
              <a:t>…..</a:t>
            </a:r>
            <a:endParaRPr lang="zh-TW" altLang="en-US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217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csv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to txt.py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23986" y="2034494"/>
            <a:ext cx="5308600" cy="914400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solidFill>
                  <a:schemeClr val="tx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p</a:t>
            </a:r>
            <a:r>
              <a:rPr lang="en-US" altLang="zh-TW" sz="3200" dirty="0" smtClean="0">
                <a:solidFill>
                  <a:schemeClr val="tx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ython3 c</a:t>
            </a:r>
            <a:r>
              <a:rPr lang="en-US" altLang="zh-TW" sz="3200" dirty="0" smtClean="0">
                <a:solidFill>
                  <a:schemeClr val="tx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sv to txt.py</a:t>
            </a:r>
            <a:endParaRPr lang="zh-TW" altLang="en-US" sz="3200" dirty="0">
              <a:solidFill>
                <a:schemeClr val="tx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213" y="3154932"/>
            <a:ext cx="7248525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61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準備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</a:t>
            </a:r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料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csv</a:t>
            </a:r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to txt.py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58" name="群組 57"/>
          <p:cNvGrpSpPr/>
          <p:nvPr/>
        </p:nvGrpSpPr>
        <p:grpSpPr>
          <a:xfrm>
            <a:off x="82664" y="2182399"/>
            <a:ext cx="7313816" cy="4003041"/>
            <a:chOff x="702424" y="2096761"/>
            <a:chExt cx="10016376" cy="4680138"/>
          </a:xfrm>
        </p:grpSpPr>
        <p:sp>
          <p:nvSpPr>
            <p:cNvPr id="5" name="圓角矩形 4"/>
            <p:cNvSpPr/>
            <p:nvPr/>
          </p:nvSpPr>
          <p:spPr>
            <a:xfrm>
              <a:off x="702424" y="3379775"/>
              <a:ext cx="1550954" cy="641256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 smtClean="0">
                  <a:latin typeface="Comic Sans MS" pitchFamily="66" charset="0"/>
                </a:rPr>
                <a:t>train</a:t>
              </a:r>
              <a:endParaRPr lang="zh-TW" altLang="en-US" sz="2800" dirty="0">
                <a:latin typeface="Comic Sans MS" pitchFamily="66" charset="0"/>
              </a:endParaRPr>
            </a:p>
          </p:txBody>
        </p:sp>
        <p:sp>
          <p:nvSpPr>
            <p:cNvPr id="12" name="圓角矩形 11"/>
            <p:cNvSpPr/>
            <p:nvPr/>
          </p:nvSpPr>
          <p:spPr>
            <a:xfrm>
              <a:off x="2745456" y="3379775"/>
              <a:ext cx="1550954" cy="641256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 smtClean="0">
                  <a:latin typeface="Comic Sans MS" pitchFamily="66" charset="0"/>
                </a:rPr>
                <a:t>test</a:t>
              </a:r>
              <a:endParaRPr lang="zh-TW" altLang="en-US" sz="2800" dirty="0">
                <a:latin typeface="Comic Sans MS" pitchFamily="66" charset="0"/>
              </a:endParaRPr>
            </a:p>
          </p:txBody>
        </p:sp>
        <p:sp>
          <p:nvSpPr>
            <p:cNvPr id="13" name="圓角矩形 12"/>
            <p:cNvSpPr/>
            <p:nvPr/>
          </p:nvSpPr>
          <p:spPr>
            <a:xfrm>
              <a:off x="7195704" y="5938111"/>
              <a:ext cx="1246614" cy="641256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latin typeface="Comic Sans MS" pitchFamily="66" charset="0"/>
                </a:rPr>
                <a:t>text</a:t>
              </a:r>
              <a:endParaRPr lang="zh-TW" altLang="en-US" sz="2400" dirty="0">
                <a:latin typeface="Comic Sans MS" pitchFamily="66" charset="0"/>
              </a:endParaRPr>
            </a:p>
          </p:txBody>
        </p:sp>
        <p:sp>
          <p:nvSpPr>
            <p:cNvPr id="15" name="圓角矩形 14"/>
            <p:cNvSpPr/>
            <p:nvPr/>
          </p:nvSpPr>
          <p:spPr>
            <a:xfrm>
              <a:off x="9218534" y="5938111"/>
              <a:ext cx="1287017" cy="641256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latin typeface="Comic Sans MS" pitchFamily="66" charset="0"/>
                </a:rPr>
                <a:t>text</a:t>
              </a:r>
              <a:endParaRPr lang="zh-TW" altLang="en-US" sz="2800" dirty="0">
                <a:latin typeface="Comic Sans MS" pitchFamily="66" charset="0"/>
              </a:endParaRPr>
            </a:p>
          </p:txBody>
        </p:sp>
        <p:sp>
          <p:nvSpPr>
            <p:cNvPr id="18" name="圓角矩形 17"/>
            <p:cNvSpPr/>
            <p:nvPr/>
          </p:nvSpPr>
          <p:spPr>
            <a:xfrm>
              <a:off x="5120934" y="2096761"/>
              <a:ext cx="1550954" cy="641256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 smtClean="0">
                  <a:latin typeface="Comic Sans MS" pitchFamily="66" charset="0"/>
                </a:rPr>
                <a:t>S5</a:t>
              </a:r>
              <a:endParaRPr lang="zh-TW" altLang="en-US" sz="2800" dirty="0">
                <a:latin typeface="Comic Sans MS" pitchFamily="66" charset="0"/>
              </a:endParaRPr>
            </a:p>
          </p:txBody>
        </p:sp>
        <p:cxnSp>
          <p:nvCxnSpPr>
            <p:cNvPr id="19" name="直線單箭頭接點 18"/>
            <p:cNvCxnSpPr>
              <a:stCxn id="18" idx="2"/>
              <a:endCxn id="5" idx="0"/>
            </p:cNvCxnSpPr>
            <p:nvPr/>
          </p:nvCxnSpPr>
          <p:spPr>
            <a:xfrm flipH="1">
              <a:off x="1477901" y="2738017"/>
              <a:ext cx="4418510" cy="64175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" name="直線單箭頭接點 19"/>
            <p:cNvCxnSpPr>
              <a:stCxn id="18" idx="2"/>
              <a:endCxn id="12" idx="0"/>
            </p:cNvCxnSpPr>
            <p:nvPr/>
          </p:nvCxnSpPr>
          <p:spPr>
            <a:xfrm flipH="1">
              <a:off x="3520933" y="2738017"/>
              <a:ext cx="2375478" cy="64175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1" name="文字方塊 20"/>
            <p:cNvSpPr txBox="1"/>
            <p:nvPr/>
          </p:nvSpPr>
          <p:spPr>
            <a:xfrm>
              <a:off x="4678959" y="3379775"/>
              <a:ext cx="635892" cy="688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b="1" dirty="0" smtClean="0">
                  <a:solidFill>
                    <a:schemeClr val="bg1">
                      <a:lumMod val="50000"/>
                    </a:schemeClr>
                  </a:solidFill>
                </a:rPr>
                <a:t>…</a:t>
              </a:r>
              <a:endParaRPr lang="zh-TW" altLang="en-US" sz="28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" name="文字方塊 21"/>
            <p:cNvSpPr txBox="1"/>
            <p:nvPr/>
          </p:nvSpPr>
          <p:spPr>
            <a:xfrm>
              <a:off x="6154054" y="3379775"/>
              <a:ext cx="635892" cy="688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b="1" dirty="0" smtClean="0">
                  <a:solidFill>
                    <a:schemeClr val="bg1">
                      <a:lumMod val="50000"/>
                    </a:schemeClr>
                  </a:solidFill>
                </a:rPr>
                <a:t>…</a:t>
              </a:r>
              <a:endParaRPr lang="zh-TW" altLang="en-US" sz="28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圓角矩形 27"/>
            <p:cNvSpPr/>
            <p:nvPr/>
          </p:nvSpPr>
          <p:spPr>
            <a:xfrm>
              <a:off x="7882492" y="3379775"/>
              <a:ext cx="1550954" cy="641256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 smtClean="0">
                  <a:latin typeface="Comic Sans MS" pitchFamily="66" charset="0"/>
                </a:rPr>
                <a:t>Data</a:t>
              </a:r>
              <a:endParaRPr lang="zh-TW" altLang="en-US" sz="2800" dirty="0">
                <a:latin typeface="Comic Sans MS" pitchFamily="66" charset="0"/>
              </a:endParaRPr>
            </a:p>
          </p:txBody>
        </p:sp>
        <p:cxnSp>
          <p:nvCxnSpPr>
            <p:cNvPr id="29" name="直線單箭頭接點 28"/>
            <p:cNvCxnSpPr>
              <a:stCxn id="18" idx="2"/>
              <a:endCxn id="28" idx="0"/>
            </p:cNvCxnSpPr>
            <p:nvPr/>
          </p:nvCxnSpPr>
          <p:spPr>
            <a:xfrm>
              <a:off x="5896411" y="2738017"/>
              <a:ext cx="2761558" cy="64175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39" name="圓角矩形 38"/>
            <p:cNvSpPr/>
            <p:nvPr/>
          </p:nvSpPr>
          <p:spPr>
            <a:xfrm>
              <a:off x="7043534" y="4386792"/>
              <a:ext cx="1550954" cy="64125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 smtClean="0">
                  <a:latin typeface="Comic Sans MS" pitchFamily="66" charset="0"/>
                </a:rPr>
                <a:t>train</a:t>
              </a:r>
              <a:endParaRPr lang="zh-TW" altLang="en-US" sz="2800" dirty="0">
                <a:latin typeface="Comic Sans MS" pitchFamily="66" charset="0"/>
              </a:endParaRPr>
            </a:p>
          </p:txBody>
        </p:sp>
        <p:sp>
          <p:nvSpPr>
            <p:cNvPr id="40" name="圓角矩形 39"/>
            <p:cNvSpPr/>
            <p:nvPr/>
          </p:nvSpPr>
          <p:spPr>
            <a:xfrm>
              <a:off x="9086566" y="4386792"/>
              <a:ext cx="1550954" cy="64125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 smtClean="0">
                  <a:latin typeface="Comic Sans MS" pitchFamily="66" charset="0"/>
                </a:rPr>
                <a:t>test</a:t>
              </a:r>
              <a:endParaRPr lang="zh-TW" altLang="en-US" sz="2800" dirty="0">
                <a:latin typeface="Comic Sans MS" pitchFamily="66" charset="0"/>
              </a:endParaRPr>
            </a:p>
          </p:txBody>
        </p:sp>
        <p:cxnSp>
          <p:nvCxnSpPr>
            <p:cNvPr id="41" name="直線單箭頭接點 40"/>
            <p:cNvCxnSpPr>
              <a:stCxn id="39" idx="2"/>
              <a:endCxn id="13" idx="0"/>
            </p:cNvCxnSpPr>
            <p:nvPr/>
          </p:nvCxnSpPr>
          <p:spPr>
            <a:xfrm>
              <a:off x="7819011" y="5028048"/>
              <a:ext cx="0" cy="91006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4" name="直線單箭頭接點 43"/>
            <p:cNvCxnSpPr>
              <a:stCxn id="40" idx="2"/>
              <a:endCxn id="15" idx="0"/>
            </p:cNvCxnSpPr>
            <p:nvPr/>
          </p:nvCxnSpPr>
          <p:spPr>
            <a:xfrm>
              <a:off x="9862043" y="5028048"/>
              <a:ext cx="0" cy="91006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8" name="直線單箭頭接點 47"/>
            <p:cNvCxnSpPr>
              <a:stCxn id="28" idx="2"/>
              <a:endCxn id="39" idx="0"/>
            </p:cNvCxnSpPr>
            <p:nvPr/>
          </p:nvCxnSpPr>
          <p:spPr>
            <a:xfrm flipH="1">
              <a:off x="7819011" y="4021031"/>
              <a:ext cx="838958" cy="365761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1" name="直線單箭頭接點 50"/>
            <p:cNvCxnSpPr>
              <a:stCxn id="28" idx="2"/>
              <a:endCxn id="40" idx="0"/>
            </p:cNvCxnSpPr>
            <p:nvPr/>
          </p:nvCxnSpPr>
          <p:spPr>
            <a:xfrm>
              <a:off x="8657969" y="4021031"/>
              <a:ext cx="1204074" cy="365761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54" name="圓角矩形 53"/>
            <p:cNvSpPr/>
            <p:nvPr/>
          </p:nvSpPr>
          <p:spPr>
            <a:xfrm>
              <a:off x="6918960" y="5740579"/>
              <a:ext cx="3799840" cy="1036320"/>
            </a:xfrm>
            <a:prstGeom prst="round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56" name="直線單箭頭接點 55"/>
            <p:cNvCxnSpPr/>
            <p:nvPr/>
          </p:nvCxnSpPr>
          <p:spPr>
            <a:xfrm flipH="1" flipV="1">
              <a:off x="5261144" y="6238061"/>
              <a:ext cx="1604110" cy="1033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文字方塊 56"/>
            <p:cNvSpPr txBox="1"/>
            <p:nvPr/>
          </p:nvSpPr>
          <p:spPr>
            <a:xfrm>
              <a:off x="2950401" y="6024845"/>
              <a:ext cx="3069053" cy="4677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000" dirty="0" smtClean="0">
                  <a:solidFill>
                    <a:srgbClr val="FF000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檔</a:t>
              </a:r>
              <a:r>
                <a:rPr lang="zh-TW" altLang="en-US" sz="2000" dirty="0">
                  <a:solidFill>
                    <a:srgbClr val="FF000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名</a:t>
              </a:r>
              <a:r>
                <a:rPr lang="zh-TW" altLang="en-US" sz="2000" dirty="0" smtClean="0">
                  <a:solidFill>
                    <a:srgbClr val="FF000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改為</a:t>
              </a:r>
              <a:r>
                <a:rPr lang="en-US" altLang="zh-TW" sz="2000" dirty="0" smtClean="0">
                  <a:solidFill>
                    <a:srgbClr val="FF000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text</a:t>
              </a:r>
              <a:endParaRPr lang="zh-TW" altLang="en-US" sz="20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59" name="文字方塊 58">
            <a:extLst>
              <a:ext uri="{FF2B5EF4-FFF2-40B4-BE49-F238E27FC236}">
                <a16:creationId xmlns:a16="http://schemas.microsoft.com/office/drawing/2014/main" xmlns="" id="{41086040-24D7-4190-A15B-9EF507114D72}"/>
              </a:ext>
            </a:extLst>
          </p:cNvPr>
          <p:cNvSpPr txBox="1"/>
          <p:nvPr/>
        </p:nvSpPr>
        <p:spPr>
          <a:xfrm>
            <a:off x="8659494" y="1974758"/>
            <a:ext cx="24047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 smtClean="0">
                <a:solidFill>
                  <a:srgbClr val="FF0000"/>
                </a:solidFill>
              </a:rPr>
              <a:t>data/train(3119</a:t>
            </a:r>
            <a:r>
              <a:rPr lang="zh-TW" altLang="en-US" sz="2000" b="1" dirty="0">
                <a:solidFill>
                  <a:srgbClr val="FF0000"/>
                </a:solidFill>
              </a:rPr>
              <a:t>行</a:t>
            </a:r>
            <a:r>
              <a:rPr lang="en-US" altLang="zh-TW" sz="2000" b="1" dirty="0">
                <a:solidFill>
                  <a:srgbClr val="FF0000"/>
                </a:solidFill>
              </a:rPr>
              <a:t>)</a:t>
            </a:r>
          </a:p>
          <a:p>
            <a:r>
              <a:rPr lang="en-US" altLang="zh-TW" sz="2000" b="1" dirty="0">
                <a:solidFill>
                  <a:srgbClr val="FF0000"/>
                </a:solidFill>
              </a:rPr>
              <a:t>data/test(346</a:t>
            </a:r>
            <a:r>
              <a:rPr lang="zh-TW" altLang="en-US" sz="2000" b="1" dirty="0">
                <a:solidFill>
                  <a:srgbClr val="FF0000"/>
                </a:solidFill>
              </a:rPr>
              <a:t>行</a:t>
            </a:r>
            <a:r>
              <a:rPr lang="en-US" altLang="zh-TW" sz="2000" b="1" dirty="0">
                <a:solidFill>
                  <a:srgbClr val="FF0000"/>
                </a:solidFill>
              </a:rPr>
              <a:t>)</a:t>
            </a:r>
            <a:endParaRPr lang="zh-TW" altLang="en-US" sz="2000" b="1" dirty="0">
              <a:solidFill>
                <a:srgbClr val="FF0000"/>
              </a:solidFill>
            </a:endParaRPr>
          </a:p>
        </p:txBody>
      </p:sp>
      <p:pic>
        <p:nvPicPr>
          <p:cNvPr id="60" name="圖片 5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5876" y="2703308"/>
            <a:ext cx="4471982" cy="2366532"/>
          </a:xfrm>
          <a:prstGeom prst="rect">
            <a:avLst/>
          </a:prstGeom>
        </p:spPr>
      </p:pic>
      <p:sp>
        <p:nvSpPr>
          <p:cNvPr id="61" name="文字方塊 60"/>
          <p:cNvSpPr txBox="1"/>
          <p:nvPr/>
        </p:nvSpPr>
        <p:spPr>
          <a:xfrm>
            <a:off x="9753600" y="5093156"/>
            <a:ext cx="873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>
                <a:solidFill>
                  <a:schemeClr val="tx2"/>
                </a:solidFill>
              </a:rPr>
              <a:t>.</a:t>
            </a:r>
          </a:p>
          <a:p>
            <a:r>
              <a:rPr lang="en-US" altLang="zh-TW" sz="2400" dirty="0" smtClean="0">
                <a:solidFill>
                  <a:schemeClr val="tx2"/>
                </a:solidFill>
              </a:rPr>
              <a:t>.</a:t>
            </a:r>
          </a:p>
          <a:p>
            <a:r>
              <a:rPr lang="en-US" altLang="zh-TW" sz="2400" dirty="0">
                <a:solidFill>
                  <a:schemeClr val="tx2"/>
                </a:solidFill>
              </a:rPr>
              <a:t>.</a:t>
            </a:r>
            <a:endParaRPr lang="zh-TW" altLang="en-US" sz="2400" dirty="0">
              <a:solidFill>
                <a:schemeClr val="tx2"/>
              </a:solidFill>
            </a:endParaRPr>
          </a:p>
        </p:txBody>
      </p:sp>
      <p:sp>
        <p:nvSpPr>
          <p:cNvPr id="62" name="文字方塊 61"/>
          <p:cNvSpPr txBox="1"/>
          <p:nvPr/>
        </p:nvSpPr>
        <p:spPr>
          <a:xfrm>
            <a:off x="8493760" y="6316801"/>
            <a:ext cx="369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注意</a:t>
            </a:r>
            <a:r>
              <a:rPr lang="en-US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最後一行不能留空白</a:t>
            </a:r>
            <a:endParaRPr lang="zh-TW" altLang="en-US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6307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教育類主題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322_TF03462902_TF03462902.potx" id="{75934AA0-EA7E-48C9-AC6C-B8776C9980C1}" vid="{F712579A-141C-4177-A05B-4907AD265093}"/>
    </a:ext>
  </a:extLst>
</a:theme>
</file>

<file path=ppt/theme/theme2.xml><?xml version="1.0" encoding="utf-8"?>
<a:theme xmlns:a="http://schemas.openxmlformats.org/drawingml/2006/main" name="Office 佈景主題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教育類主題簡報：黑板手繪設計 (寬螢幕)</Template>
  <TotalTime>172</TotalTime>
  <Words>326</Words>
  <Application>Microsoft Office PowerPoint</Application>
  <PresentationFormat>寬螢幕</PresentationFormat>
  <Paragraphs>78</Paragraphs>
  <Slides>20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30" baseType="lpstr">
      <vt:lpstr>Adobe Gothic Std B</vt:lpstr>
      <vt:lpstr>Arial Unicode MS</vt:lpstr>
      <vt:lpstr>Microsoft JhengHei UI</vt:lpstr>
      <vt:lpstr>新細明體</vt:lpstr>
      <vt:lpstr>標楷體</vt:lpstr>
      <vt:lpstr>Calibri</vt:lpstr>
      <vt:lpstr>Comic Sans MS</vt:lpstr>
      <vt:lpstr>Times New Roman</vt:lpstr>
      <vt:lpstr>Wingdings</vt:lpstr>
      <vt:lpstr>教育類主題 16x9</vt:lpstr>
      <vt:lpstr>台語辨識系統(CTC)</vt:lpstr>
      <vt:lpstr>OUTLINE</vt:lpstr>
      <vt:lpstr>準備資料 - 下載資料集</vt:lpstr>
      <vt:lpstr>準備資料 - 下載資料集</vt:lpstr>
      <vt:lpstr>準備資料 – 創建資料夾</vt:lpstr>
      <vt:lpstr>準備資料 – 將音檔轉成16K</vt:lpstr>
      <vt:lpstr>準備資料 –將音檔轉成16K</vt:lpstr>
      <vt:lpstr>準備資料 – csv to txt.py</vt:lpstr>
      <vt:lpstr>準備資料 - csv to txt.py</vt:lpstr>
      <vt:lpstr>準備資料 – shell script修改</vt:lpstr>
      <vt:lpstr>準備資料 – shell script修改</vt:lpstr>
      <vt:lpstr>準備資料 – shell script修改</vt:lpstr>
      <vt:lpstr>準備資料 – shell script修改</vt:lpstr>
      <vt:lpstr>準備資料 – shell script修改</vt:lpstr>
      <vt:lpstr>準備資料 – shell script修改</vt:lpstr>
      <vt:lpstr>準備資料 – shell script改</vt:lpstr>
      <vt:lpstr>準備資料 – 除錯</vt:lpstr>
      <vt:lpstr>成果</vt:lpstr>
      <vt:lpstr>成果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台語辨識系統(CTC)</dc:title>
  <dc:creator>User</dc:creator>
  <cp:lastModifiedBy>User</cp:lastModifiedBy>
  <cp:revision>68</cp:revision>
  <dcterms:created xsi:type="dcterms:W3CDTF">2020-05-24T08:25:56Z</dcterms:created>
  <dcterms:modified xsi:type="dcterms:W3CDTF">2020-05-24T11:18:55Z</dcterms:modified>
</cp:coreProperties>
</file>

<file path=docProps/thumbnail.jpeg>
</file>